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8"/>
  </p:notesMasterIdLst>
  <p:sldIdLst>
    <p:sldId id="256" r:id="rId3"/>
    <p:sldId id="31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5" r:id="rId40"/>
    <p:sldId id="296" r:id="rId41"/>
    <p:sldId id="312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34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8"/>
  </p:normalViewPr>
  <p:slideViewPr>
    <p:cSldViewPr snapToGrid="0" snapToObjects="1">
      <p:cViewPr varScale="1">
        <p:scale>
          <a:sx n="37" d="100"/>
          <a:sy n="37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4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4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87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82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8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90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8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8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0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64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9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6823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2023/9/16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整型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数据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20" name="计算机系统导论 讨论班 @ 北京大学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7713713"/>
            <a:ext cx="20828000" cy="5459744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计算机系统导论 讨论班 @ 北京大学</a:t>
            </a: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2022 年 9 月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{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14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, 21}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日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258" y="776934"/>
            <a:ext cx="3903443" cy="390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例题 3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3</a:t>
            </a:r>
          </a:p>
        </p:txBody>
      </p:sp>
      <p:sp>
        <p:nvSpPr>
          <p:cNvPr id="146" name="x / 8 == x &gt;&gt; 3             F  负数不对…"/>
          <p:cNvSpPr txBox="1"/>
          <p:nvPr/>
        </p:nvSpPr>
        <p:spPr>
          <a:xfrm>
            <a:off x="1216945" y="3113384"/>
            <a:ext cx="22704933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/ 8 == x &gt;&gt; 3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负数不对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/ 8 == ux &gt;&gt; 3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* x &gt;= 0  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可能溢出为负数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* ux &gt;= 0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左边是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unsigned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 值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&lt;= 0 || -x &lt; 0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&gt;= 0 || -x &gt; 0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-</a:t>
            </a:r>
            <a:r>
              <a:t>0x80000000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!x || (x | -x) &gt;&gt; 31 == -1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 </a:t>
            </a:r>
            <a:r>
              <a:rPr sz="5000"/>
              <a:t>x != 0 </a:t>
            </a:r>
            <a:r>
              <a:rPr sz="5000">
                <a:latin typeface="DengXian" panose="02010600030101010101" pitchFamily="2" charset="-122"/>
                <a:ea typeface="DengXian" panose="02010600030101010101" pitchFamily="2" charset="-122"/>
              </a:rPr>
              <a:t>则</a:t>
            </a:r>
            <a:r>
              <a:rPr sz="5000"/>
              <a:t> (x | -x) </a:t>
            </a:r>
            <a:r>
              <a:rPr sz="5000"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最高位为</a:t>
            </a:r>
            <a:r>
              <a:rPr sz="5000"/>
              <a:t> 1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&gt; -1     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左边是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unsigned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runcated division -&gt; C, C++, Java…"/>
          <p:cNvSpPr txBox="1"/>
          <p:nvPr/>
        </p:nvSpPr>
        <p:spPr>
          <a:xfrm>
            <a:off x="1267778" y="2271109"/>
            <a:ext cx="12106199" cy="258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Truncated division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C, C++, Java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Floored division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Python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两种除法对同号的数结果相同</a:t>
            </a:r>
          </a:p>
        </p:txBody>
      </p:sp>
      <p:sp>
        <p:nvSpPr>
          <p:cNvPr id="149" name="涉及负整数的除法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涉及负整数的除法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结果与被除数同号 -&gt; C, C++, Java…"/>
          <p:cNvSpPr txBox="1"/>
          <p:nvPr/>
        </p:nvSpPr>
        <p:spPr>
          <a:xfrm>
            <a:off x="1267778" y="2271109"/>
            <a:ext cx="12237645" cy="361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结果与被除数同号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C, C++, Java</a:t>
            </a:r>
            <a:endParaRPr>
              <a:latin typeface="DengXian" panose="02010600030101010101" pitchFamily="2" charset="-122"/>
              <a:ea typeface="DengXian" panose="02010600030101010101" pitchFamily="2" charset="-122"/>
              <a:cs typeface="Cascadia Code SemiLight"/>
              <a:sym typeface="Cascadia Code SemiLight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5 % (-2) == 1</a:t>
            </a: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ascadia Code SemiLight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结果与除数同号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Python</a:t>
            </a:r>
            <a:endParaRPr>
              <a:latin typeface="DengXian" panose="02010600030101010101" pitchFamily="2" charset="-122"/>
              <a:ea typeface="DengXian" panose="02010600030101010101" pitchFamily="2" charset="-122"/>
              <a:cs typeface="Cascadia Code SemiLight"/>
              <a:sym typeface="Cascadia Code SemiLight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5 % (-2) == -1</a:t>
            </a:r>
          </a:p>
        </p:txBody>
      </p:sp>
      <p:sp>
        <p:nvSpPr>
          <p:cNvPr id="152" name="关于取模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关于取模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判断下列表达式是否恒成立（x 为整型）…"/>
          <p:cNvSpPr txBox="1"/>
          <p:nvPr/>
        </p:nvSpPr>
        <p:spPr>
          <a:xfrm>
            <a:off x="1471116" y="2728309"/>
            <a:ext cx="18299881" cy="464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判断下列表达式是否恒成立（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为整型）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((x &gt;&gt; 1) &lt;&lt; 1) &lt;= x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((x / 2) * 2) &lt;= x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-(x ^ y ^ (~x)) - y == -(y ^ x ^ (~y)) - x</a:t>
            </a:r>
          </a:p>
        </p:txBody>
      </p:sp>
      <p:sp>
        <p:nvSpPr>
          <p:cNvPr id="155" name="例题 4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4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判断下列表达式是否恒成立（x 为整型）…"/>
          <p:cNvSpPr txBox="1"/>
          <p:nvPr/>
        </p:nvSpPr>
        <p:spPr>
          <a:xfrm>
            <a:off x="1539922" y="2685415"/>
            <a:ext cx="17607384" cy="834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判断下列表达式是否恒成立（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为整型）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((x &gt;&gt; 1) &lt;&lt; 1) &lt;= x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</a:t>
            </a: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onsolas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((x / 2) * 2) &lt;= x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负奇数不对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-(x ^ y ^ (~x)) - y == -(y ^ x ^ (~y)) - x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T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异或运算具有交换律和结合律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左边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= -(x ^ (~x) ^ y) - y = -(0xffffffff ^ y) - y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= -(~y) - y = 1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右边同理</a:t>
            </a:r>
          </a:p>
        </p:txBody>
      </p:sp>
      <p:sp>
        <p:nvSpPr>
          <p:cNvPr id="158" name="例题 4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4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例题 5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5</a:t>
            </a:r>
          </a:p>
        </p:txBody>
      </p:sp>
      <p:pic>
        <p:nvPicPr>
          <p:cNvPr id="161" name="内容占位符 6" descr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41" y="2622617"/>
            <a:ext cx="22480118" cy="847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答案：C…"/>
          <p:cNvSpPr txBox="1"/>
          <p:nvPr/>
        </p:nvSpPr>
        <p:spPr>
          <a:xfrm>
            <a:off x="1267778" y="2271109"/>
            <a:ext cx="21531535" cy="361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4N 个 byte 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型能表达的最小负数为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0x8000...0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图示要求低地址开始的第一个 byte, 由于机器是大端法，所以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第一个 byte 就是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0x80</a:t>
            </a:r>
          </a:p>
        </p:txBody>
      </p:sp>
      <p:sp>
        <p:nvSpPr>
          <p:cNvPr id="164" name="例题 5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5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小端法机器，判断下列程序的输出…"/>
          <p:cNvSpPr txBox="1"/>
          <p:nvPr/>
        </p:nvSpPr>
        <p:spPr>
          <a:xfrm>
            <a:off x="1267778" y="2271109"/>
            <a:ext cx="18338354" cy="11005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小端法机器，判断下列程序的输出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int A = 0x11112222;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int B = 0x33336666;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*x = (void *)&amp;A;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*y = 2 + (void *)&amp;B;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P = *(unsigned short *)x;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Q = *(unsigned short *)y;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printf("0x%04x", P + Q);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return 0;</a:t>
            </a:r>
          </a:p>
          <a:p>
            <a:pPr lvl="1"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7" name="例题 6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6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答案：0x5555…"/>
          <p:cNvSpPr txBox="1"/>
          <p:nvPr/>
        </p:nvSpPr>
        <p:spPr>
          <a:xfrm>
            <a:off x="1267778" y="2271109"/>
            <a:ext cx="17530440" cy="2581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0x5555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ascadia Code SemiLight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注意机器小端法，所以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 = 0x2222, Q = 0x3333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尤其注意在看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Q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的值时还需要倒一次</a:t>
            </a:r>
          </a:p>
        </p:txBody>
      </p:sp>
      <p:sp>
        <p:nvSpPr>
          <p:cNvPr id="170" name="例题 6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6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小端法机器，判断下列程序的输出…"/>
          <p:cNvSpPr txBox="1"/>
          <p:nvPr/>
        </p:nvSpPr>
        <p:spPr>
          <a:xfrm>
            <a:off x="1267778" y="2271109"/>
            <a:ext cx="17876689" cy="11005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小端法机器，判断下列程序的输出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char A[12] = "11224455";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char B[12] = "11445577";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*x = (void *)&amp;A;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*y = 2 + (void *)&amp;B;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P = *(unsigned short *)x;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Q = *(unsigned short *)y;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printf("0x%04x", Q - P);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return 0;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3" name="例题 7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7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整型</a:t>
            </a:r>
          </a:p>
        </p:txBody>
      </p:sp>
    </p:spTree>
    <p:extLst>
      <p:ext uri="{BB962C8B-B14F-4D97-AF65-F5344CB8AC3E}">
        <p14:creationId xmlns:p14="http://schemas.microsoft.com/office/powerpoint/2010/main" val="963097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答案：0x0303…"/>
          <p:cNvSpPr txBox="1"/>
          <p:nvPr/>
        </p:nvSpPr>
        <p:spPr>
          <a:xfrm>
            <a:off x="1267778" y="2271109"/>
            <a:ext cx="20108069" cy="361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0x0303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注意字符串没有大小端之分，按顺序从低地址到高地址存储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每个字符都是一个 byte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所以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 = 0x3131, Q = 0x3434</a:t>
            </a:r>
          </a:p>
        </p:txBody>
      </p:sp>
      <p:sp>
        <p:nvSpPr>
          <p:cNvPr id="176" name="例题 7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7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x 是整型，ux = (unsigned)x;…"/>
          <p:cNvSpPr txBox="1"/>
          <p:nvPr/>
        </p:nvSpPr>
        <p:spPr>
          <a:xfrm>
            <a:off x="1267778" y="2271109"/>
            <a:ext cx="11951990" cy="36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是整型，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ux = (unsigned)x;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判断下列两式是否等值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(x == 1) &amp;&amp; (ux - 2 &lt; 2)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(x == 1) &amp;&amp; ((!!ux) - 2 &lt; 2)</a:t>
            </a:r>
          </a:p>
        </p:txBody>
      </p:sp>
      <p:sp>
        <p:nvSpPr>
          <p:cNvPr id="179" name="例题 8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8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答案：不等…"/>
          <p:cNvSpPr txBox="1"/>
          <p:nvPr/>
        </p:nvSpPr>
        <p:spPr>
          <a:xfrm>
            <a:off x="1267778" y="2271109"/>
            <a:ext cx="16376278" cy="15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不等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!!ux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是有符号数，只考虑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 == 1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时已经不等</a:t>
            </a:r>
          </a:p>
        </p:txBody>
      </p:sp>
      <p:sp>
        <p:nvSpPr>
          <p:cNvPr id="182" name="例题 8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8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判断下列程序的输出…"/>
          <p:cNvSpPr txBox="1"/>
          <p:nvPr/>
        </p:nvSpPr>
        <p:spPr>
          <a:xfrm>
            <a:off x="1267778" y="2271109"/>
            <a:ext cx="14414202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sx = -12345;		/* 0xcfc7 */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usx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ux = usx;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sx, sx);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usx, usx);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x, 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ux, ux);</a:t>
            </a:r>
          </a:p>
        </p:txBody>
      </p:sp>
      <p:sp>
        <p:nvSpPr>
          <p:cNvPr id="185" name="例题 9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9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判断下列程序的输出…"/>
          <p:cNvSpPr txBox="1"/>
          <p:nvPr/>
        </p:nvSpPr>
        <p:spPr>
          <a:xfrm>
            <a:off x="1267778" y="2271109"/>
            <a:ext cx="19992653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sx = -12345;		/* 0xcfc7 */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usx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ux = usx;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sx, sx);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-12345 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usx, usx);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53191 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x, x);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-12345 ffffcfc7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ux, ux);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53191 cfc7</a:t>
            </a:r>
          </a:p>
        </p:txBody>
      </p:sp>
      <p:sp>
        <p:nvSpPr>
          <p:cNvPr id="188" name="例题 9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9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判断下列程序的输出…"/>
          <p:cNvSpPr txBox="1"/>
          <p:nvPr/>
        </p:nvSpPr>
        <p:spPr>
          <a:xfrm>
            <a:off x="1267778" y="2271109"/>
            <a:ext cx="10259219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a = -3;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b = a;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printf(“%d, %x”, b, b);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A. -3, 0xfffffffd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B. 65533, 0Xfffd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C. 4294967293, 0xffffffd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D. -3, 0xfffd</a:t>
            </a:r>
          </a:p>
        </p:txBody>
      </p:sp>
      <p:sp>
        <p:nvSpPr>
          <p:cNvPr id="191" name="例题 10"/>
          <p:cNvSpPr txBox="1"/>
          <p:nvPr/>
        </p:nvSpPr>
        <p:spPr>
          <a:xfrm>
            <a:off x="10340532" y="527172"/>
            <a:ext cx="370293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10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答案：A…"/>
          <p:cNvSpPr txBox="1"/>
          <p:nvPr/>
        </p:nvSpPr>
        <p:spPr>
          <a:xfrm>
            <a:off x="1267778" y="2271109"/>
            <a:ext cx="13798649" cy="2581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short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转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先变大小再变符号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%d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是按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signed 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输出</a:t>
            </a:r>
          </a:p>
        </p:txBody>
      </p:sp>
      <p:sp>
        <p:nvSpPr>
          <p:cNvPr id="194" name="例题 10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10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 语言中的 int 和 unsigned 类型的常数进行比较时，下列表达式及描述正确的是：…"/>
          <p:cNvSpPr txBox="1"/>
          <p:nvPr/>
        </p:nvSpPr>
        <p:spPr>
          <a:xfrm>
            <a:off x="1185058" y="2259528"/>
            <a:ext cx="22492403" cy="65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C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语言中的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类型的常数进行比较时，下列表达式及描述正确的是：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（位宽为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32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 位，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TMIN=-2147483648，TMAX=2147483647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A. 0 == 0U,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B. 2147483647U &gt; -2147483647 - 1,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C. (unsigned)-1 &lt; -2,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D. 2147483647 &gt; (int)2147483648U,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</a:p>
        </p:txBody>
      </p:sp>
      <p:sp>
        <p:nvSpPr>
          <p:cNvPr id="197" name="例题 11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 语言中的 int 和 unsigned 类型的常数进行比较时，下列表达式及描述正确的是：D…"/>
          <p:cNvSpPr txBox="1"/>
          <p:nvPr/>
        </p:nvSpPr>
        <p:spPr>
          <a:xfrm>
            <a:off x="1185058" y="2259528"/>
            <a:ext cx="22492403" cy="65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C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语言中的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类型的常数进行比较时，下列表达式及描述正确的是：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（位宽为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32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 位，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TMIN=-2147483648，TMAX=2147483647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A. 0 == 0U,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B. 2147483647U &gt; -2147483647 - 1,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C. (unsigned)-1 &lt; -2,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D. 2147483647 &gt; (int)2147483648U,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</a:p>
        </p:txBody>
      </p:sp>
      <p:sp>
        <p:nvSpPr>
          <p:cNvPr id="200" name="例题 11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代码纠错…"/>
          <p:cNvSpPr txBox="1"/>
          <p:nvPr/>
        </p:nvSpPr>
        <p:spPr>
          <a:xfrm>
            <a:off x="1267778" y="2271109"/>
            <a:ext cx="18376826" cy="879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代码纠错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A[12] = "Hello World";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B[12] = "Buggy Codes";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int pos;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for (pos = 0; pos - sizeof(B) &lt; 0; pos++)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	B[pos] = A[pos];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printf("%s\n", B);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03" name="例题 12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信息 = 位 + 上下文…"/>
              <p:cNvSpPr txBox="1"/>
              <p:nvPr/>
            </p:nvSpPr>
            <p:spPr>
              <a:xfrm>
                <a:off x="1267778" y="2271109"/>
                <a:ext cx="22814772" cy="67374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信息 = 位 + 上下文</a:t>
                </a:r>
              </a:p>
              <a:p>
                <a:pPr marL="1164166" lvl="1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将位与上下文分离开，先关注位级操作</a:t>
                </a: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同宽类型有符号与无符号互转，位表示不变</a:t>
                </a: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取模</a:t>
                </a:r>
              </a:p>
              <a:p>
                <a:pPr marL="1164166" lvl="1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宽 </a:t>
                </a:r>
                <a14:m>
                  <m:oMath xmlns:m="http://schemas.openxmlformats.org/officeDocument/2006/math">
                    <m:r>
                      <a:rPr sz="6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bit 的有符号数与无符号数 </a:t>
                </a:r>
                <a:r>
                  <a:rPr b="1">
                    <a:latin typeface="DengXian" panose="02010600030101010101" pitchFamily="2" charset="-122"/>
                    <a:ea typeface="DengXian" panose="02010600030101010101" pitchFamily="2" charset="-122"/>
                    <a:cs typeface="Calibri"/>
                    <a:sym typeface="Calibri"/>
                  </a:rPr>
                  <a:t>在位表示相同情况下模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b="1">
                    <a:latin typeface="DengXian" panose="02010600030101010101" pitchFamily="2" charset="-122"/>
                    <a:ea typeface="DengXian" panose="02010600030101010101" pitchFamily="2" charset="-122"/>
                    <a:cs typeface="Calibri"/>
                    <a:sym typeface="Calibri"/>
                  </a:rPr>
                  <a:t> 同余</a:t>
                </a:r>
              </a:p>
            </p:txBody>
          </p:sp>
        </mc:Choice>
        <mc:Fallback xmlns="">
          <p:sp>
            <p:nvSpPr>
              <p:cNvPr id="123" name="信息 = 位 + 上下文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78" y="2271109"/>
                <a:ext cx="22814772" cy="6737485"/>
              </a:xfrm>
              <a:prstGeom prst="rect">
                <a:avLst/>
              </a:prstGeom>
              <a:blipFill>
                <a:blip r:embed="rId2"/>
                <a:stretch>
                  <a:fillRect l="-1502" t="-10358" r="-834" b="-5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一些技巧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一些技巧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代码纠错…"/>
          <p:cNvSpPr txBox="1"/>
          <p:nvPr/>
        </p:nvSpPr>
        <p:spPr>
          <a:xfrm>
            <a:off x="1267778" y="2271109"/>
            <a:ext cx="18376826" cy="10646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代码纠错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A[12] = "Hello World";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B[12] = "Buggy Codes";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int pos;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for (pos = 0; pos - sizeof(B) &lt; 0; pos++)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	B[pos] = A[pos];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printf("%s\n", B);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返回值为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unsigned,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循环直接退出</a:t>
            </a:r>
          </a:p>
        </p:txBody>
      </p:sp>
      <p:sp>
        <p:nvSpPr>
          <p:cNvPr id="206" name="例题 12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12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假设有下面 x 和 y 的程序定义…"/>
          <p:cNvSpPr txBox="1"/>
          <p:nvPr/>
        </p:nvSpPr>
        <p:spPr>
          <a:xfrm>
            <a:off x="1267778" y="2271109"/>
            <a:ext cx="23878332" cy="38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假设有下面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的程序定义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a &gt;&gt; 2;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y = (x + a) / 4;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那么有多少个位于闭区间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[-8, 8]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的整数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能使得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相等？</a:t>
            </a:r>
          </a:p>
        </p:txBody>
      </p:sp>
      <p:sp>
        <p:nvSpPr>
          <p:cNvPr id="209" name="例题 13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13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假设有下面 x 和 y 的程序定义…"/>
          <p:cNvSpPr txBox="1"/>
          <p:nvPr/>
        </p:nvSpPr>
        <p:spPr>
          <a:xfrm>
            <a:off x="1267778" y="2271109"/>
            <a:ext cx="23878332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假设有下面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的程序定义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a &gt;&gt; 2;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y = (x + a) / 4;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那么有多少个位于闭区间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[-8, 8]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的整数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能使得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相等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枚举即可</a:t>
            </a:r>
          </a:p>
        </p:txBody>
      </p:sp>
      <p:sp>
        <p:nvSpPr>
          <p:cNvPr id="212" name="例题 13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13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, b 均为 int 型，下列判断溢出的方式是否有效？…"/>
          <p:cNvSpPr txBox="1"/>
          <p:nvPr/>
        </p:nvSpPr>
        <p:spPr>
          <a:xfrm>
            <a:off x="1267778" y="2271109"/>
            <a:ext cx="18184465" cy="7648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a, b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均为 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型，下列判断溢出的方式是否有效？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(1)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int x = a +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x - a ==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 b="0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(2)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int x = a *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x / b == a;</a:t>
            </a:r>
          </a:p>
        </p:txBody>
      </p:sp>
      <p:sp>
        <p:nvSpPr>
          <p:cNvPr id="215" name="例题 14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14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a, b 均为 int 型，下列判断溢出的方式是否有效？…"/>
              <p:cNvSpPr txBox="1"/>
              <p:nvPr/>
            </p:nvSpPr>
            <p:spPr>
              <a:xfrm>
                <a:off x="1267778" y="2271109"/>
                <a:ext cx="21195546" cy="96490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a,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均为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int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型，下列判断溢出的方式是否有效？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(1)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int x = a +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x - a ==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无效。由于两边模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相等，所以无论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x, a,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有无符号，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只要位宽相等都成立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 - a == b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(2)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int x = a *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x / b == a;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有效。若乘法发生溢出则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 /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的绝对值一定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&lt; a</a:t>
                </a:r>
              </a:p>
            </p:txBody>
          </p:sp>
        </mc:Choice>
        <mc:Fallback xmlns="">
          <p:sp>
            <p:nvSpPr>
              <p:cNvPr id="217" name="a, b 均为 int 型，下列判断溢出的方式是否有效？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78" y="2271109"/>
                <a:ext cx="21195546" cy="9649052"/>
              </a:xfrm>
              <a:prstGeom prst="rect">
                <a:avLst/>
              </a:prstGeom>
              <a:blipFill>
                <a:blip r:embed="rId2"/>
                <a:stretch>
                  <a:fillRect l="-1916" t="-3026" r="-958" b="-32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例题 14"/>
          <p:cNvSpPr txBox="1"/>
          <p:nvPr/>
        </p:nvSpPr>
        <p:spPr>
          <a:xfrm>
            <a:off x="10327708" y="527172"/>
            <a:ext cx="3728585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14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判断下列程序的输出：…"/>
          <p:cNvSpPr txBox="1"/>
          <p:nvPr/>
        </p:nvSpPr>
        <p:spPr>
          <a:xfrm>
            <a:off x="1267778" y="1894730"/>
            <a:ext cx="14491146" cy="1137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判断下列程序的输出：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void swap1(int *x, int *y)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*x ^= *y; *y ^= *x; *x ^= *y;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printf("%d %d\n", *x, *y);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void swap2(int *x, int *y)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int tmp = *x; *x = *y; *y = tmp;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printf("%d %d\n", *x, *y);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 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int x = 1; swap1(&amp;x, &amp;x); 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x = 1; swap2(&amp;x, &amp;x);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1" name="例题 15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15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答案：0 0 1 1…"/>
          <p:cNvSpPr txBox="1"/>
          <p:nvPr/>
        </p:nvSpPr>
        <p:spPr>
          <a:xfrm>
            <a:off x="1267778" y="1894730"/>
            <a:ext cx="16414750" cy="2619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0 0 1 1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使用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 ^= y, y ^= x, x ^= 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可以交换两数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但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不能是同一个变量的引用</a:t>
            </a:r>
          </a:p>
        </p:txBody>
      </p:sp>
      <p:sp>
        <p:nvSpPr>
          <p:cNvPr id="224" name="例题 15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15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13447912" cy="6715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-&gt; int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-&gt; unsigned int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都是先变大小再变符号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-&gt; int: 零扩展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-&gt; unsigned int: 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符号扩展</a:t>
            </a:r>
            <a:endParaRPr lang="en-US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8870583" y="527172"/>
            <a:ext cx="6642844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关于类型转换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557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2010992" y="2404924"/>
            <a:ext cx="21339661" cy="340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对于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char, unsigned char, short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等范围小于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的变量，在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做任何运算前都会被隐式扩展为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（先变大小再变符号）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lvl="4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972103" y="527172"/>
            <a:ext cx="843981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Integer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Promotion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234DCEE3-2B77-204C-A7A1-A4571813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88" y="4814539"/>
            <a:ext cx="17968024" cy="774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8608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2010992" y="2404924"/>
            <a:ext cx="21339661" cy="834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及以上，存在一系列按等级排列的类型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对表达式中的常数，依次检验各等级类型是否能放下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符号看作对常数做的一元运算</a:t>
            </a:r>
            <a:endParaRPr lang="en-US" altLang="zh-CN" sz="500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类型等级为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-&gt; unsigned -&gt; long -&gt; unsigned long -&gt; long long (C90)</a:t>
            </a: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-&gt; long -&gt; long long (C99+)</a:t>
            </a: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lvl="4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972103" y="527172"/>
            <a:ext cx="843981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Integer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Promotion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4" name="组合 7">
            <a:extLst>
              <a:ext uri="{FF2B5EF4-FFF2-40B4-BE49-F238E27FC236}">
                <a16:creationId xmlns:a16="http://schemas.microsoft.com/office/drawing/2014/main" id="{A83BF7B5-6D1C-8C4C-B6C6-1D3F99942C78}"/>
              </a:ext>
            </a:extLst>
          </p:cNvPr>
          <p:cNvGrpSpPr/>
          <p:nvPr/>
        </p:nvGrpSpPr>
        <p:grpSpPr>
          <a:xfrm>
            <a:off x="3414131" y="7938691"/>
            <a:ext cx="17555737" cy="5709424"/>
            <a:chOff x="1441450" y="2896870"/>
            <a:chExt cx="6447790" cy="2136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5C176E-D5E2-894F-9E26-0A7FBBDAF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297"/>
            <a:stretch/>
          </p:blipFill>
          <p:spPr>
            <a:xfrm>
              <a:off x="1441450" y="2896870"/>
              <a:ext cx="6261100" cy="158369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20A488-A91F-CD45-B6BF-8C180F2EE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4" t="76923" r="-2434" b="11320"/>
            <a:stretch/>
          </p:blipFill>
          <p:spPr>
            <a:xfrm>
              <a:off x="1628140" y="4480560"/>
              <a:ext cx="6261100" cy="552450"/>
            </a:xfrm>
            <a:prstGeom prst="rect">
              <a:avLst/>
            </a:prstGeom>
          </p:spPr>
        </p:pic>
      </p:grpSp>
      <p:sp>
        <p:nvSpPr>
          <p:cNvPr id="7" name="判断下列程序的输出：…">
            <a:extLst>
              <a:ext uri="{FF2B5EF4-FFF2-40B4-BE49-F238E27FC236}">
                <a16:creationId xmlns:a16="http://schemas.microsoft.com/office/drawing/2014/main" id="{E6032DBF-DA64-8048-810B-88B6FCD0FAA8}"/>
              </a:ext>
            </a:extLst>
          </p:cNvPr>
          <p:cNvSpPr txBox="1"/>
          <p:nvPr/>
        </p:nvSpPr>
        <p:spPr>
          <a:xfrm>
            <a:off x="15759490" y="8228623"/>
            <a:ext cx="532197" cy="86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endParaRPr>
              <a:solidFill>
                <a:srgbClr val="FF0000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267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19744508" cy="802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原码 (sign-magnitude)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二进制数 + 符号位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反码 (ones' complement)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正数的反码为其本身，负数的反码在绝对值基础上取反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补码 (two's complement)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正数的补码为其本身，负数的补码等于反码 + 1</a:t>
            </a:r>
            <a:br>
              <a:rPr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原码和反码的位级运算和上下文结果不符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反码中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有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+0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两种表示</a:t>
            </a: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原码、反码和补码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浮点型</a:t>
            </a:r>
          </a:p>
        </p:txBody>
      </p:sp>
    </p:spTree>
    <p:extLst>
      <p:ext uri="{BB962C8B-B14F-4D97-AF65-F5344CB8AC3E}">
        <p14:creationId xmlns:p14="http://schemas.microsoft.com/office/powerpoint/2010/main" val="310832305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浮点运算的特点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zh-CN" altLang="en-US" b="1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上下文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位级表示</a:t>
                </a:r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与整数运算不同！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41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BFB32-74ED-BB41-B54F-7597FFA7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7059386"/>
            <a:ext cx="160528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E5D0D-0A7E-C14B-8F32-9F0D9D7241A0}"/>
              </a:ext>
            </a:extLst>
          </p:cNvPr>
          <p:cNvSpPr txBox="1"/>
          <p:nvPr/>
        </p:nvSpPr>
        <p:spPr>
          <a:xfrm>
            <a:off x="6634905" y="9539061"/>
            <a:ext cx="1111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/>
            <a:r>
              <a:rPr lang="en-US" sz="3600" b="0" kern="1200">
                <a:solidFill>
                  <a:prstClr val="black"/>
                </a:solidFill>
                <a:latin typeface="Calibri" panose="020F0502020204030204"/>
                <a:ea typeface="DengXian" panose="02010600030101010101" pitchFamily="2" charset="-122"/>
                <a:cs typeface="+mn-cs"/>
              </a:rPr>
              <a:t>Computer Systems: A Programmer’s Perspective, page 159</a:t>
            </a:r>
          </a:p>
        </p:txBody>
      </p:sp>
    </p:spTree>
    <p:extLst>
      <p:ext uri="{BB962C8B-B14F-4D97-AF65-F5344CB8AC3E}">
        <p14:creationId xmlns:p14="http://schemas.microsoft.com/office/powerpoint/2010/main" val="3210995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INF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NINF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1.0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NINF &lt; -1.0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NINF &lt; INF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== INF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== NINF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INF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NINF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42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76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(-INF) + (INF) == NaN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!=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||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&amp;&amp;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其他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参与判断式均输出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0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算术表达式均输出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43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345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44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71064A1-A25B-7549-B6EE-50121BD7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23"/>
          <a:stretch/>
        </p:blipFill>
        <p:spPr>
          <a:xfrm>
            <a:off x="2963636" y="3366872"/>
            <a:ext cx="18456728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3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0E60-67A7-2445-AD9F-423E331C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例题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1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11F8-9B4D-E147-83BB-F1B43EB2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答案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 = INF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未溢出，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x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溢出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0.1f + 0.2f == 0.3f </a:t>
            </a:r>
          </a:p>
          <a:p>
            <a:pPr marL="0" indent="0">
              <a:buNone/>
            </a:pP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     (double)0.1 + (double)0.2 != (double)0.3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同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D.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若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a, b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中有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NAN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显然正确，否则讨论是否有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INF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即可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01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urier New" panose="02070309020205020404" pitchFamily="49" charset="0"/>
              </a:rPr>
              <a:t>判断</a:t>
            </a:r>
            <a:endParaRPr lang="en-US" altLang="zh-CN" dirty="0">
              <a:latin typeface="+mn-ea"/>
              <a:cs typeface="Courier New" panose="02070309020205020404" pitchFamily="49" charset="0"/>
            </a:endParaRP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+ 1 &gt; b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d &gt;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，如果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b &gt; b + b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2 &lt;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== d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46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65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3651250"/>
            <a:ext cx="22005402" cy="870267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urier New" panose="02070309020205020404" pitchFamily="49" charset="0"/>
              </a:rPr>
              <a:t>判断</a:t>
            </a:r>
            <a:endParaRPr lang="en-US" altLang="zh-CN" dirty="0">
              <a:latin typeface="+mn-ea"/>
              <a:cs typeface="Courier New" panose="02070309020205020404" pitchFamily="49" charset="0"/>
            </a:endParaRP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+ 1 &gt; b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d &gt; 0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反例：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是最大的负</a:t>
            </a:r>
            <a:r>
              <a:rPr lang="zh-CN" altLang="zh-CN" dirty="0">
                <a:solidFill>
                  <a:srgbClr val="FF0000"/>
                </a:solidFill>
                <a:latin typeface="+mn-ea"/>
                <a:cs typeface="Courier New" panose="02070309020205020404" pitchFamily="49" charset="0"/>
              </a:rPr>
              <a:t>双精度浮点数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Courier New" panose="02070309020205020404" pitchFamily="49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* d ==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，如果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b &gt; b + b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2 &lt; 0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== d               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47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2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在遵守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IEEE-754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/>
              <a:t>标准的一台机器上声明如下三个变量</a:t>
            </a:r>
            <a:r>
              <a:rPr lang="en-US" altLang="zh-CN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double f, g, h; r()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返回一个随机的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int; </a:t>
            </a:r>
            <a:r>
              <a:rPr lang="zh-CN" altLang="en-US" dirty="0"/>
              <a:t>判断以下断言是否恒真</a:t>
            </a:r>
            <a:endParaRPr lang="en-US" altLang="zh-CN" dirty="0"/>
          </a:p>
          <a:p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&gt; g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+ 1 &gt; g + 1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&gt; g &amp;&amp; g &gt; 1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- 1 &gt; g - 1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= r(), g = r(), h = r()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(f + g) + h == f + (g + h)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!= 0.0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/ f * f == f 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!= 0.0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* f / f == f</a:t>
            </a:r>
            <a:endParaRPr lang="zh-CN" alt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48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496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zh-CN" altLang="en-US" dirty="0"/>
                  <a:t>在遵守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IEEE-754</a:t>
                </a:r>
                <a:r>
                  <a:rPr lang="zh-CN" altLang="en-US" dirty="0"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zh-CN" altLang="en-US" dirty="0"/>
                  <a:t>标准的一台机器上声明如下三个变量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double f, g, h; r()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返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回一个随机的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int; </a:t>
                </a:r>
                <a:r>
                  <a:rPr lang="zh-CN" altLang="en-US" dirty="0"/>
                  <a:t>判断以下断言是否恒真</a:t>
                </a:r>
                <a:endParaRPr lang="en-US" altLang="zh-CN" dirty="0"/>
              </a:p>
              <a:p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&gt; g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+ 1 &gt; g + 1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   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是最小的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double, g == 0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&gt; g &amp;&amp; g &gt; 1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- 1 &gt; g – 1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   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==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53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+6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g ==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53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+4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= r(), g = r(), h = r()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(f + g) + h == f + (g + h)</a:t>
                </a:r>
                <a:b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</a:b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T       int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转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double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做浮点运算满足交换律和结合律</a:t>
                </a:r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!= 0.0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/ f * f == f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    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!= 0.0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* f / f == f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     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同上</a:t>
                </a:r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914400" indent="-914400">
                  <a:buAutoNum type="arabicPeriod"/>
                </a:pPr>
                <a:endParaRPr lang="en-US" altLang="zh-CN">
                  <a:effectLst/>
                  <a:latin typeface="Calibri" panose="020F0502020204030204" pitchFamily="34" charset="0"/>
                  <a:ea typeface="SimHei" panose="02010609060101010101" pitchFamily="49" charset="-122"/>
                </a:endParaRPr>
              </a:p>
              <a:p>
                <a:pPr marL="914400" indent="-914400">
                  <a:buAutoNum type="arabicPeriod"/>
                </a:pPr>
                <a:r>
                  <a:rPr lang="zh-CN" altLang="en-US">
                    <a:effectLst/>
                    <a:latin typeface="Calibri" panose="020F0502020204030204" pitchFamily="34" charset="0"/>
                    <a:ea typeface="SimHei" panose="02010609060101010101" pitchFamily="49" charset="-122"/>
                  </a:rPr>
                  <a:t>单调性：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a </a:t>
                </a:r>
                <a:r>
                  <a:rPr lang="en-US" altLang="zh-CN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&gt;=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</m:oMath>
                </a14:m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a+1 </a:t>
                </a:r>
                <a:r>
                  <a:rPr lang="en-US" altLang="zh-CN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&gt;=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b+1</a:t>
                </a:r>
                <a:endParaRPr lang="en-US" altLang="zh-CN">
                  <a:effectLst/>
                  <a:latin typeface="Calibri" panose="020F0502020204030204" pitchFamily="34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914400" indent="-914400">
                  <a:buAutoNum type="arabicPeriod"/>
                </a:pPr>
                <a:r>
                  <a:rPr lang="zh-CN" altLang="en-US">
                    <a:effectLst/>
                    <a:latin typeface="Calibri" panose="020F0502020204030204" pitchFamily="34" charset="0"/>
                    <a:ea typeface="SimHei" panose="02010609060101010101" pitchFamily="49" charset="-122"/>
                  </a:rPr>
                  <a:t>考虑 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INF / NaN</a:t>
                </a:r>
                <a:endPara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6" t="-3061" b="-1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49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6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（多选）  假设下列 int 和 unsigned 数均为 32 位…"/>
          <p:cNvSpPr txBox="1"/>
          <p:nvPr/>
        </p:nvSpPr>
        <p:spPr>
          <a:xfrm>
            <a:off x="1091960" y="2271109"/>
            <a:ext cx="17251518" cy="910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（多选）  假设下列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数均为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scadia Code SemiLight"/>
                <a:sym typeface="Cascadia Code SemiLight"/>
              </a:rPr>
              <a:t>32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位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int x = 0x80000000;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unsigned y = 0x00000001;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int z = 0x80000001;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  以下表达式正确的是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A. (-x) &lt; 0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B. (-1) &gt; y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C. (z&lt;&lt;3) == (z*8)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D. y*24 == z&lt;&lt;5 - y&lt;&lt;3</a:t>
            </a:r>
          </a:p>
        </p:txBody>
      </p:sp>
      <p:sp>
        <p:nvSpPr>
          <p:cNvPr id="130" name="例题 1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以下程序的输出结果最接近哪个常数？</a:t>
                </a:r>
                <a:endParaRPr lang="en-US" altLang="zh-CN" dirty="0"/>
              </a:p>
              <a:p>
                <a:r>
                  <a:rPr lang="zh-CN" altLang="en-US" dirty="0"/>
                  <a:t>已知该机器上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字节，且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 main() {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double pi = 0.0; int k;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(k = 0; k &gt;= 0; ++k)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pi += (k &amp; 1 ? -1 : 1) / (double)(2 * k + 1);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pi *= 4; </a:t>
                </a:r>
              </a:p>
              <a:p>
                <a:pPr marL="0" indent="0">
                  <a:buNone/>
                </a:pPr>
                <a:r>
                  <a:rPr lang="en-US" altLang="zh-CN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  printf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("%f\n", pi);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  <a:endParaRPr lang="zh-CN" alt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50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39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答案：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两处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溢出：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zh-CN" altLang="en-US" dirty="0"/>
                  <a:t> 循环内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k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 * k + 1</a:t>
                </a: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分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30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30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31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两部分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第一步运算结果为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5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7</m:t>
                        </m:r>
                      </m:den>
                    </m:f>
                    <m:r>
                      <a:rPr lang="en-US" altLang="zh-CN" b="0" i="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+…−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−1</m:t>
                        </m:r>
                      </m:den>
                    </m:f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−1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+…+1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≈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51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4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9D8E5-12A9-4754-9179-2E72585F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D77C8-9286-4A79-96B9-6A87135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(int *a, int *b)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(*a &amp;&amp; ++*b)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("%d\n", *b); 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("%d\n", *b);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a = 0, b = 0; </a:t>
            </a:r>
          </a:p>
          <a:p>
            <a:pPr marL="0" indent="0">
              <a:buNone/>
            </a:pPr>
            <a:r>
              <a:rPr lang="zh-CN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(&amp;a, &amp;b);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(&amp;b, &amp;a);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运行结果？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D3368-39EB-4CF4-BAC1-427C90FB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52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46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9D8E5-12A9-4754-9179-2E72585F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D77C8-9286-4A79-96B9-6A87135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运行结果：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0 0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&amp;&amp; b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逻辑与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当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== 0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时不再计算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D3368-39EB-4CF4-BAC1-427C90FB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53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058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补充一个例子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DE84E-9A03-6D40-9148-2E0D22DC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2" y="3807703"/>
            <a:ext cx="20365156" cy="66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8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补充一个例子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DE84E-9A03-6D40-9148-2E0D22DC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2" y="3807703"/>
            <a:ext cx="20365156" cy="6626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34006-4F05-EA4F-ADE7-78D983ECD8F6}"/>
              </a:ext>
            </a:extLst>
          </p:cNvPr>
          <p:cNvSpPr txBox="1"/>
          <p:nvPr/>
        </p:nvSpPr>
        <p:spPr>
          <a:xfrm>
            <a:off x="15081323" y="9814347"/>
            <a:ext cx="3752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^ 优先级低</a:t>
            </a:r>
          </a:p>
        </p:txBody>
      </p:sp>
    </p:spTree>
    <p:extLst>
      <p:ext uri="{BB962C8B-B14F-4D97-AF65-F5344CB8AC3E}">
        <p14:creationId xmlns:p14="http://schemas.microsoft.com/office/powerpoint/2010/main" val="140731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答案：ABC…"/>
          <p:cNvSpPr txBox="1"/>
          <p:nvPr/>
        </p:nvSpPr>
        <p:spPr>
          <a:xfrm>
            <a:off x="1347830" y="2271109"/>
            <a:ext cx="16870003" cy="586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ABC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A.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(int)0x80000000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的相反数还是自己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B.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unsingned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比较，都转成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C.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恒等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D.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移位运算优先级低于加减</a:t>
            </a:r>
          </a:p>
        </p:txBody>
      </p:sp>
      <p:sp>
        <p:nvSpPr>
          <p:cNvPr id="133" name="例题 1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下面表达式中为真的是：…"/>
          <p:cNvSpPr txBox="1"/>
          <p:nvPr/>
        </p:nvSpPr>
        <p:spPr>
          <a:xfrm>
            <a:off x="1199926" y="2271109"/>
            <a:ext cx="14837395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下面表达式中为真的是：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A．(unsigned) -1 &lt; -2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B．2147483647 &gt; (int) 2147483648U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C．(0x80005942 &gt;&gt; 4) == 0x09005942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D．2147483647 + 1 != 2147483648</a:t>
            </a:r>
          </a:p>
        </p:txBody>
      </p:sp>
      <p:sp>
        <p:nvSpPr>
          <p:cNvPr id="136" name="例题 2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答案：B(D)…"/>
              <p:cNvSpPr txBox="1"/>
              <p:nvPr/>
            </p:nvSpPr>
            <p:spPr>
              <a:xfrm>
                <a:off x="1020515" y="2271109"/>
                <a:ext cx="22934163" cy="96634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just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alibri Light"/>
                    <a:sym typeface="Calibri Light"/>
                  </a:rPr>
                  <a:t>答案：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B(D)</a:t>
                </a:r>
                <a:endPara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ascadia Code SemiLight"/>
                  <a:sym typeface="Cascadia Code SemiLight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A.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(unsigned) -1 == 2^32 - 1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B.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两边都是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int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右边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==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C.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略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D.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 见后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integer promotion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部分</a:t>
                </a:r>
                <a:endParaRPr>
                  <a:latin typeface="DengXian" panose="02010600030101010101" pitchFamily="2" charset="-122"/>
                  <a:ea typeface="DengXian" panose="02010600030101010101" pitchFamily="2" charset="-122"/>
                  <a:cs typeface="Consolas"/>
                  <a:sym typeface="Consolas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32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位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C90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机器会将右侧识别为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unsigned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所以左右相等，不能选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64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位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C99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以上机器将右侧识别为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long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所以左右不相等（左边会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先溢出为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-0x80000000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再转成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long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），可以选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</a:t>
                </a:r>
              </a:p>
            </p:txBody>
          </p:sp>
        </mc:Choice>
        <mc:Fallback xmlns="">
          <p:sp>
            <p:nvSpPr>
              <p:cNvPr id="138" name="答案：B(D)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5" y="2271109"/>
                <a:ext cx="22934163" cy="9663479"/>
              </a:xfrm>
              <a:prstGeom prst="rect">
                <a:avLst/>
              </a:prstGeom>
              <a:blipFill>
                <a:blip r:embed="rId2"/>
                <a:stretch>
                  <a:fillRect l="-1771" t="-2891" r="-775" b="-34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例题 2"/>
          <p:cNvSpPr txBox="1"/>
          <p:nvPr/>
        </p:nvSpPr>
        <p:spPr>
          <a:xfrm>
            <a:off x="10614645" y="527172"/>
            <a:ext cx="3154711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在 x86-64 机器上有以下程序片段，…"/>
          <p:cNvSpPr txBox="1"/>
          <p:nvPr/>
        </p:nvSpPr>
        <p:spPr>
          <a:xfrm>
            <a:off x="488135" y="3790925"/>
            <a:ext cx="12224500" cy="572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在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x86-64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机器上有以下程序片段，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int x = foo();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int y = bar();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unsigned ux = x;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unsigned uy = y;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请分别判断右侧表达式是否恒真。</a:t>
            </a:r>
          </a:p>
        </p:txBody>
      </p:sp>
      <p:sp>
        <p:nvSpPr>
          <p:cNvPr id="142" name="例题 3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3</a:t>
            </a:r>
          </a:p>
        </p:txBody>
      </p:sp>
      <p:sp>
        <p:nvSpPr>
          <p:cNvPr id="143" name="x / 8 == x &gt;&gt; 3…"/>
          <p:cNvSpPr txBox="1"/>
          <p:nvPr/>
        </p:nvSpPr>
        <p:spPr>
          <a:xfrm>
            <a:off x="12542515" y="3316312"/>
            <a:ext cx="11425983" cy="708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/ 8 == x &gt;&gt; 3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/ 8 == ux &gt;&gt; 3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* x &gt;=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* ux &gt;=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&lt;= 0 || -x &lt;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&gt;= 0 || -x &gt;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!x || (x | -x) &gt;&gt; 31 == -1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&gt; -1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2846</Words>
  <Application>Microsoft Office PowerPoint</Application>
  <PresentationFormat>自定义</PresentationFormat>
  <Paragraphs>409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Helvetica Neue</vt:lpstr>
      <vt:lpstr>Helvetica Neue Light</vt:lpstr>
      <vt:lpstr>Helvetica Neue Medium</vt:lpstr>
      <vt:lpstr>等线</vt:lpstr>
      <vt:lpstr>等线</vt:lpstr>
      <vt:lpstr>等线 Light</vt:lpstr>
      <vt:lpstr>等线 Light</vt:lpstr>
      <vt:lpstr>Arial</vt:lpstr>
      <vt:lpstr>Calibri</vt:lpstr>
      <vt:lpstr>Calibri Light</vt:lpstr>
      <vt:lpstr>Cambria Math</vt:lpstr>
      <vt:lpstr>Consolas</vt:lpstr>
      <vt:lpstr>White</vt:lpstr>
      <vt:lpstr>Office Theme</vt:lpstr>
      <vt:lpstr>数据</vt:lpstr>
      <vt:lpstr>整型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浮点型</vt:lpstr>
      <vt:lpstr>浮点运算的特点</vt:lpstr>
      <vt:lpstr>关于 INF 和 NINF</vt:lpstr>
      <vt:lpstr>关于 NaN</vt:lpstr>
      <vt:lpstr>例题 1</vt:lpstr>
      <vt:lpstr>例题 1</vt:lpstr>
      <vt:lpstr>例题 2</vt:lpstr>
      <vt:lpstr>例题 2</vt:lpstr>
      <vt:lpstr>例题 3</vt:lpstr>
      <vt:lpstr>例题 3</vt:lpstr>
      <vt:lpstr>例题 4</vt:lpstr>
      <vt:lpstr>例题 4</vt:lpstr>
      <vt:lpstr>例题 5</vt:lpstr>
      <vt:lpstr>例题 5</vt:lpstr>
      <vt:lpstr>补充一个例子</vt:lpstr>
      <vt:lpstr>补充一个例子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整型</dc:title>
  <cp:lastModifiedBy>x jm</cp:lastModifiedBy>
  <cp:revision>77</cp:revision>
  <dcterms:modified xsi:type="dcterms:W3CDTF">2023-09-16T15:35:01Z</dcterms:modified>
</cp:coreProperties>
</file>